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6" r:id="rId20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6" roundtripDataSignature="AMtx7mjBdPufxBIfvU2I67kxPMxcJURoG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/>
    <p:restoredTop sz="94669"/>
  </p:normalViewPr>
  <p:slideViewPr>
    <p:cSldViewPr snapToGrid="0" snapToObjects="1">
      <p:cViewPr varScale="1">
        <p:scale>
          <a:sx n="87" d="100"/>
          <a:sy n="87" d="100"/>
        </p:scale>
        <p:origin x="73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customschemas.google.com/relationships/presentationmetadata" Target="meta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2" name="Google Shape;9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3522786027b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9" name="Google Shape;99;g3522786027b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3522786027b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2" name="Google Shape;112;g3522786027b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9" name="Google Shape;11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3522786027b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0" name="Google Shape;130;g3522786027b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3522786027b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1" name="Google Shape;141;g3522786027b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3" name="Google Shape;15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34ce95635d6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3" name="Google Shape;173;g34ce95635d6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4ce95635d6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82" name="Google Shape;182;g34ce95635d6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34ce95635d6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91" name="Google Shape;191;g34ce95635d6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3522786027b_0_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1" name="Google Shape;201;g3522786027b_0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1" name="Google Shape;21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g34ce95635d6_0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22" name="Google Shape;222;g34ce95635d6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g3522786027b_5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36" name="Google Shape;236;g3522786027b_5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3522786027b_0_1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7" name="Google Shape;247;g3522786027b_0_1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6" name="Google Shape;256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g3522786027b_5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5" name="Google Shape;265;g3522786027b_5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83" name="Google Shape;28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4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4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6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6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7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8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8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18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8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18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2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jp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7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7.png"/><Relationship Id="rId10" Type="http://schemas.openxmlformats.org/officeDocument/2006/relationships/image" Target="../media/image25.png"/><Relationship Id="rId4" Type="http://schemas.openxmlformats.org/officeDocument/2006/relationships/image" Target="../media/image6.png"/><Relationship Id="rId9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mfdistancechallenge.org/offline-donation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601050" y="1990775"/>
            <a:ext cx="109899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36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5" name="Google Shape;85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" y="-30459"/>
            <a:ext cx="6460075" cy="6858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689677" y="514900"/>
            <a:ext cx="5427122" cy="1670594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"/>
          <p:cNvSpPr txBox="1"/>
          <p:nvPr/>
        </p:nvSpPr>
        <p:spPr>
          <a:xfrm>
            <a:off x="6178175" y="2185500"/>
            <a:ext cx="6729900" cy="186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endParaRPr sz="2900" b="1" i="0" u="none" strike="noStrike" cap="none" dirty="0">
              <a:solidFill>
                <a:schemeClr val="accent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8" name="Google Shape;88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1195352" y="5985647"/>
            <a:ext cx="514350" cy="485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01D6D67-0741-EA4E-BCE6-E17FE7BFD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83131" y="2807410"/>
            <a:ext cx="4426571" cy="220966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26319" y="441825"/>
            <a:ext cx="6539350" cy="188300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2"/>
          <p:cNvSpPr/>
          <p:nvPr/>
        </p:nvSpPr>
        <p:spPr>
          <a:xfrm>
            <a:off x="1787400" y="2919475"/>
            <a:ext cx="8617200" cy="224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4064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F70"/>
              </a:buClr>
              <a:buSzPts val="2800"/>
              <a:buFont typeface="Arial"/>
              <a:buChar char="●"/>
            </a:pPr>
            <a:r>
              <a:rPr lang="en-US" sz="2800" b="0" i="0" u="none" strike="noStrike" cap="none" dirty="0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Expect Miracles Foundation (EMF) rallies the financial services industry and beyond to invest in life-saving cancer research while advancing the financial and emotional health of people impacted by cancer.</a:t>
            </a:r>
            <a:endParaRPr sz="2800" b="0" i="0" u="none" strike="noStrike" cap="none" dirty="0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064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F70"/>
              </a:buClr>
              <a:buSzPts val="2800"/>
              <a:buFont typeface="Arial"/>
              <a:buChar char="●"/>
            </a:pPr>
            <a:r>
              <a:rPr lang="en-US" sz="2800" b="0" i="0" u="none" strike="noStrike" cap="none" dirty="0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EMF has awarded over $25M in grants in support of our mission!</a:t>
            </a:r>
            <a:endParaRPr sz="2800" b="0" i="0" u="none" strike="noStrike" cap="none" dirty="0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6" name="Google Shape;96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195352" y="5985647"/>
            <a:ext cx="514350" cy="485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g3522786027b_0_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2400" y="152400"/>
            <a:ext cx="11887198" cy="14926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g3522786027b_0_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2875" y="251029"/>
            <a:ext cx="4505325" cy="12954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g3522786027b_0_20"/>
          <p:cNvSpPr/>
          <p:nvPr/>
        </p:nvSpPr>
        <p:spPr>
          <a:xfrm>
            <a:off x="472875" y="1741059"/>
            <a:ext cx="11071800" cy="10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700" b="0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EMF is a unique nonprofit that brings together doing good and being seen doing good. Through high-impact events like golf tournaments and galas, we create opportunities for financial firms to support a meaningful cause while also gaining valuable marketing exposure and networking with industry peers. It’s a powerful blend of philanthropy, visibility, and connection—all while making a real difference.</a:t>
            </a:r>
            <a:endParaRPr sz="1700" b="0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g3522786027b_0_20"/>
          <p:cNvSpPr txBox="1"/>
          <p:nvPr/>
        </p:nvSpPr>
        <p:spPr>
          <a:xfrm>
            <a:off x="-674068" y="3687979"/>
            <a:ext cx="5251800" cy="122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rPr lang="en-US" sz="3400" b="1" i="0" u="none" strike="noStrike" cap="none">
                <a:solidFill>
                  <a:srgbClr val="003F70"/>
                </a:solidFill>
                <a:latin typeface="Calibri"/>
                <a:ea typeface="Calibri"/>
                <a:cs typeface="Calibri"/>
                <a:sym typeface="Calibri"/>
              </a:rPr>
              <a:t>2026 EMF </a:t>
            </a:r>
            <a:endParaRPr sz="3400" b="1" i="0" u="none" strike="noStrike" cap="none">
              <a:solidFill>
                <a:srgbClr val="003F7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rPr lang="en-US" sz="3400" b="1" i="0" u="none" strike="noStrike" cap="none">
                <a:solidFill>
                  <a:srgbClr val="003F70"/>
                </a:solidFill>
                <a:latin typeface="Calibri"/>
                <a:ea typeface="Calibri"/>
                <a:cs typeface="Calibri"/>
                <a:sym typeface="Calibri"/>
              </a:rPr>
              <a:t>Corporate Sponsors</a:t>
            </a:r>
            <a:endParaRPr sz="3400" b="1" i="0" u="none" strike="noStrike" cap="none">
              <a:solidFill>
                <a:srgbClr val="003F7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endParaRPr sz="2900" b="1" i="0" u="none" strike="noStrike" cap="none">
              <a:solidFill>
                <a:schemeClr val="accent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g3522786027b_0_20"/>
          <p:cNvSpPr txBox="1"/>
          <p:nvPr/>
        </p:nvSpPr>
        <p:spPr>
          <a:xfrm>
            <a:off x="6916994" y="560439"/>
            <a:ext cx="3377380" cy="8463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en-US" sz="35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EMF History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6" name="Google Shape;106;g3522786027b_0_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743094" y="3347338"/>
            <a:ext cx="4156104" cy="27980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g3522786027b_0_2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899198" y="3163426"/>
            <a:ext cx="3985475" cy="1581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g3522786027b_0_2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99198" y="4865710"/>
            <a:ext cx="4140400" cy="17106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g3522786027b_0_2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86942" y="5256220"/>
            <a:ext cx="3495257" cy="7990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3522786027b_0_3"/>
          <p:cNvSpPr/>
          <p:nvPr/>
        </p:nvSpPr>
        <p:spPr>
          <a:xfrm>
            <a:off x="1000125" y="3449475"/>
            <a:ext cx="10350300" cy="224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800" b="0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What began as a creative solution during the pandemic has become our biggest event. When in-person gatherings paused, EMF launched the Distance Challenge—uniting 2,000 participants across 21 countries last year and raising $1.4 million. It’s a powerful way to take action in the fight against cancer.</a:t>
            </a:r>
            <a:endParaRPr sz="2800" b="0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6" name="Google Shape;116;g3522786027b_0_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195352" y="5985647"/>
            <a:ext cx="514350" cy="485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200FCEC-DCC1-234F-B15F-DD849635B3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7309" y="164296"/>
            <a:ext cx="6317633" cy="315364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3"/>
          <p:cNvSpPr/>
          <p:nvPr/>
        </p:nvSpPr>
        <p:spPr>
          <a:xfrm>
            <a:off x="414000" y="1721425"/>
            <a:ext cx="5271300" cy="267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4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61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F70"/>
              </a:buClr>
              <a:buSzPts val="2100"/>
              <a:buFont typeface="Arial"/>
              <a:buAutoNum type="arabicPeriod"/>
            </a:pPr>
            <a:r>
              <a:rPr lang="en-US" sz="2100" b="1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Discovery Fund </a:t>
            </a:r>
            <a:r>
              <a:rPr lang="en-US" sz="2100" b="0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at Dana-Farber Cancer Institute</a:t>
            </a:r>
            <a:endParaRPr sz="700" b="0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61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F70"/>
              </a:buClr>
              <a:buSzPts val="2100"/>
              <a:buFont typeface="Arial"/>
              <a:buAutoNum type="arabicPeriod"/>
            </a:pPr>
            <a:r>
              <a:rPr lang="en-US" sz="2100" b="1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Research Fund</a:t>
            </a:r>
            <a:r>
              <a:rPr lang="en-US" sz="2100" b="0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 at Memorial Sloan Kettering Cancer Center</a:t>
            </a:r>
            <a:endParaRPr sz="2100" b="0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Both of these cancer research funds focus on four major challenges in cancer research:</a:t>
            </a:r>
            <a:endParaRPr sz="2100" b="0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marR="0" lvl="0" indent="-361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F70"/>
              </a:buClr>
              <a:buSzPts val="2100"/>
              <a:buFont typeface="Arial"/>
              <a:buChar char="●"/>
            </a:pPr>
            <a:r>
              <a:rPr lang="en-US" sz="2100" b="0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Early detection</a:t>
            </a:r>
            <a:endParaRPr sz="2100" b="0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marR="0" lvl="0" indent="-361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F70"/>
              </a:buClr>
              <a:buSzPts val="2100"/>
              <a:buFont typeface="Arial"/>
              <a:buChar char="●"/>
            </a:pPr>
            <a:r>
              <a:rPr lang="en-US" sz="2100" b="0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Real-time prognosis</a:t>
            </a:r>
            <a:endParaRPr sz="2100" b="0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marR="0" lvl="0" indent="-361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F70"/>
              </a:buClr>
              <a:buSzPts val="2100"/>
              <a:buFont typeface="Arial"/>
              <a:buChar char="●"/>
            </a:pPr>
            <a:r>
              <a:rPr lang="en-US" sz="2100" b="0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Drug-resistant cancers</a:t>
            </a:r>
            <a:endParaRPr sz="2100" b="0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marR="0" lvl="0" indent="-361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F70"/>
              </a:buClr>
              <a:buSzPts val="2100"/>
              <a:buFont typeface="Arial"/>
              <a:buChar char="●"/>
            </a:pPr>
            <a:r>
              <a:rPr lang="en-US" sz="2100" b="0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Metastatic cancers, responsible for 90% of cancer deaths</a:t>
            </a:r>
            <a:endParaRPr sz="2100" b="0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122;p3"/>
          <p:cNvSpPr/>
          <p:nvPr/>
        </p:nvSpPr>
        <p:spPr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3" name="Google Shape;123;p3" descr="A diagram of different colored circles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74174" y="2009569"/>
            <a:ext cx="5132301" cy="49989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195352" y="5985647"/>
            <a:ext cx="514350" cy="485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11887198" cy="14926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72875" y="251029"/>
            <a:ext cx="4505325" cy="1295400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3"/>
          <p:cNvSpPr txBox="1"/>
          <p:nvPr/>
        </p:nvSpPr>
        <p:spPr>
          <a:xfrm>
            <a:off x="6916994" y="560439"/>
            <a:ext cx="3377380" cy="8463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en-US" sz="35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Our Impact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522786027b_0_54"/>
          <p:cNvSpPr/>
          <p:nvPr/>
        </p:nvSpPr>
        <p:spPr>
          <a:xfrm>
            <a:off x="414000" y="1721425"/>
            <a:ext cx="5271300" cy="267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While we work to help patients become cancer-free, </a:t>
            </a:r>
            <a:r>
              <a:rPr lang="en-US" sz="2100" b="1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we know that cancer isn’t free—it’s expensive.</a:t>
            </a:r>
            <a:r>
              <a:rPr lang="en-US" sz="2100" b="0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 That’s where our next fund comes in:</a:t>
            </a:r>
            <a:br>
              <a:rPr lang="en-US" sz="2100" b="0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</a:br>
            <a:endParaRPr sz="2100" b="0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1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3. The SAMFund</a:t>
            </a:r>
            <a:endParaRPr sz="21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endParaRPr sz="21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This fund provides financial assistance to young adult cancer survivors (ages 21-39) who face the highest financial burden. We support them with rent, mortgage, car payments, education, and family building—helping them not just survive but move forward.</a:t>
            </a:r>
            <a:endParaRPr sz="2100" b="0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endParaRPr sz="21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3" name="Google Shape;133;g3522786027b_0_54"/>
          <p:cNvSpPr/>
          <p:nvPr/>
        </p:nvSpPr>
        <p:spPr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4" name="Google Shape;134;g3522786027b_0_54" descr="A diagram of different colored circles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74174" y="1780969"/>
            <a:ext cx="5132301" cy="49989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g3522786027b_0_5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195352" y="5985647"/>
            <a:ext cx="514350" cy="485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g3522786027b_0_5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11887198" cy="14926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g3522786027b_0_5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72875" y="251029"/>
            <a:ext cx="4505325" cy="1295400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g3522786027b_0_54"/>
          <p:cNvSpPr txBox="1"/>
          <p:nvPr/>
        </p:nvSpPr>
        <p:spPr>
          <a:xfrm>
            <a:off x="6916994" y="560439"/>
            <a:ext cx="3377380" cy="8463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en-US" sz="35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Our Impact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3522786027b_0_9"/>
          <p:cNvSpPr/>
          <p:nvPr/>
        </p:nvSpPr>
        <p:spPr>
          <a:xfrm>
            <a:off x="414000" y="1721425"/>
            <a:ext cx="10809600" cy="267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Good news: Progress is happening.</a:t>
            </a:r>
            <a:endParaRPr sz="22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68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F70"/>
              </a:buClr>
              <a:buSzPts val="2200"/>
              <a:buFont typeface="Arial"/>
              <a:buChar char="●"/>
            </a:pPr>
            <a:r>
              <a:rPr lang="en-US" sz="2200" b="0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Liquid biopsies are detecting cancer earlier.</a:t>
            </a:r>
            <a:endParaRPr sz="2200" b="0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68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F70"/>
              </a:buClr>
              <a:buSzPts val="2200"/>
              <a:buFont typeface="Arial"/>
              <a:buChar char="●"/>
            </a:pPr>
            <a:r>
              <a:rPr lang="en-US" sz="2200" b="0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Faster diagnostics mean less agonizing waiting.</a:t>
            </a:r>
            <a:endParaRPr sz="2200" b="0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68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F70"/>
              </a:buClr>
              <a:buSzPts val="2200"/>
              <a:buFont typeface="Arial"/>
              <a:buChar char="●"/>
            </a:pPr>
            <a:r>
              <a:rPr lang="en-US" sz="2200" b="0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New targeted therapies are giving metastatic patients more time and better quality of life.</a:t>
            </a:r>
            <a:endParaRPr sz="2200" b="0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68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F70"/>
              </a:buClr>
              <a:buSzPts val="2200"/>
              <a:buFont typeface="Arial"/>
              <a:buChar char="●"/>
            </a:pPr>
            <a:r>
              <a:rPr lang="en-US" sz="2200" b="0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More young adults can rebuild their lives after a cancer diagnosis.</a:t>
            </a:r>
            <a:endParaRPr sz="2200" b="0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g3522786027b_0_9"/>
          <p:cNvSpPr/>
          <p:nvPr/>
        </p:nvSpPr>
        <p:spPr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g3522786027b_0_9"/>
          <p:cNvSpPr txBox="1"/>
          <p:nvPr/>
        </p:nvSpPr>
        <p:spPr>
          <a:xfrm>
            <a:off x="472875" y="4000500"/>
            <a:ext cx="108096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Thanks to the generosity of our sponsors, 100% of all participant-raised dollars through the Distance Challenge support EMF's portfolio of funds!</a:t>
            </a:r>
            <a:endParaRPr sz="24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6" name="Google Shape;146;g3522786027b_0_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2400" y="152400"/>
            <a:ext cx="11887198" cy="14926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g3522786027b_0_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2875" y="251029"/>
            <a:ext cx="4505325" cy="129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g3522786027b_0_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346750" y="5076300"/>
            <a:ext cx="2450853" cy="1629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g3522786027b_0_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295778" y="5076300"/>
            <a:ext cx="2447330" cy="1629300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g3522786027b_0_9"/>
          <p:cNvSpPr txBox="1"/>
          <p:nvPr/>
        </p:nvSpPr>
        <p:spPr>
          <a:xfrm>
            <a:off x="5797603" y="560439"/>
            <a:ext cx="5484872" cy="8463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en-US" sz="35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Progress is Happening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4"/>
          <p:cNvSpPr/>
          <p:nvPr/>
        </p:nvSpPr>
        <p:spPr>
          <a:xfrm>
            <a:off x="414450" y="3237400"/>
            <a:ext cx="11363100" cy="345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200" b="1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The Distance Challenge is our chance—your chance—to take action in the fight against cancer. How far will you go to leave cancer behind?</a:t>
            </a:r>
            <a:endParaRPr sz="22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5B9BD5"/>
                </a:solidFill>
                <a:latin typeface="Arial"/>
                <a:ea typeface="Arial"/>
                <a:cs typeface="Arial"/>
                <a:sym typeface="Arial"/>
              </a:rPr>
              <a:t>May 12 - 19, 202</a:t>
            </a:r>
            <a:r>
              <a:rPr lang="en-US" sz="2800" b="1">
                <a:solidFill>
                  <a:srgbClr val="5B9BD5"/>
                </a:solidFill>
              </a:rPr>
              <a:t>6</a:t>
            </a:r>
            <a:r>
              <a:rPr lang="en-US" sz="2800" b="1" i="0" u="none" strike="noStrike" cap="none">
                <a:solidFill>
                  <a:srgbClr val="5B9BD5"/>
                </a:solidFill>
                <a:latin typeface="Arial"/>
                <a:ea typeface="Arial"/>
                <a:cs typeface="Arial"/>
                <a:sym typeface="Arial"/>
              </a:rPr>
              <a:t> – Global &amp; Virtual</a:t>
            </a:r>
            <a:endParaRPr sz="14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F70"/>
              </a:buClr>
              <a:buSzPts val="20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Global, virtual 8-day event.</a:t>
            </a:r>
            <a:endParaRPr sz="2000" b="0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F70"/>
              </a:buClr>
              <a:buSzPts val="20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Fun reason to connect with friends and colleagues &amp; get active.</a:t>
            </a:r>
            <a:endParaRPr sz="2000" b="0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F70"/>
              </a:buClr>
              <a:buSzPts val="20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Chance to compete with other teams and individuals around the world.</a:t>
            </a:r>
            <a:endParaRPr sz="2000" b="0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F70"/>
              </a:buClr>
              <a:buSzPts val="20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Great opportunity to run, walk, bike, or get moving!</a:t>
            </a:r>
            <a:endParaRPr sz="2000" b="0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F70"/>
              </a:buClr>
              <a:buSzPts val="20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Participants set personal fundraising and distance goals. </a:t>
            </a:r>
            <a:endParaRPr sz="2000" b="0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F70"/>
              </a:buClr>
              <a:buSzPts val="20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Distances will be tracked on our website through linking wearable devices to the EMF Distance Challenge app.</a:t>
            </a:r>
            <a:endParaRPr sz="2000" b="0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6" name="Google Shape;156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2400" y="152400"/>
            <a:ext cx="11887198" cy="14926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2875" y="251029"/>
            <a:ext cx="4505325" cy="1295400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4"/>
          <p:cNvSpPr txBox="1"/>
          <p:nvPr/>
        </p:nvSpPr>
        <p:spPr>
          <a:xfrm>
            <a:off x="6916994" y="560439"/>
            <a:ext cx="4675238" cy="8463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en-US" sz="35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Distance Challenge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B53372-604F-364B-9630-E91A908766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1042" y="1645054"/>
            <a:ext cx="3189913" cy="159234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34ce95635d6_0_0"/>
          <p:cNvSpPr/>
          <p:nvPr/>
        </p:nvSpPr>
        <p:spPr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6" name="Google Shape;176;g34ce95635d6_0_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2400" y="152400"/>
            <a:ext cx="11887198" cy="14926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g34ce95635d6_0_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2875" y="251029"/>
            <a:ext cx="4505325" cy="1295400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g34ce95635d6_0_0"/>
          <p:cNvSpPr txBox="1"/>
          <p:nvPr/>
        </p:nvSpPr>
        <p:spPr>
          <a:xfrm>
            <a:off x="5237699" y="560450"/>
            <a:ext cx="6537600" cy="84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en-US" sz="35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Choose Activity &amp; Distance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9" name="Google Shape;179;g34ce95635d6_0_0" title="Screenshot 2025-04-16 at 12.31.39 PM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24850" y="1797454"/>
            <a:ext cx="7038280" cy="49081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34ce95635d6_0_16"/>
          <p:cNvSpPr/>
          <p:nvPr/>
        </p:nvSpPr>
        <p:spPr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5" name="Google Shape;185;g34ce95635d6_0_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2400" y="152400"/>
            <a:ext cx="11887198" cy="14926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g34ce95635d6_0_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2875" y="251029"/>
            <a:ext cx="4505325" cy="1295400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g34ce95635d6_0_16"/>
          <p:cNvSpPr txBox="1"/>
          <p:nvPr/>
        </p:nvSpPr>
        <p:spPr>
          <a:xfrm>
            <a:off x="5878274" y="560450"/>
            <a:ext cx="6161100" cy="84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en-US" sz="35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Customize Your Page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8" name="Google Shape;188;g34ce95635d6_0_16" title="Screenshot 2025-04-16 at 12.32.39 PM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56750" y="1797454"/>
            <a:ext cx="9899481" cy="49081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34ce95635d6_0_25"/>
          <p:cNvSpPr/>
          <p:nvPr/>
        </p:nvSpPr>
        <p:spPr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4" name="Google Shape;194;g34ce95635d6_0_25" title="Screenshot 2025-04-14 at 1.17.52 PM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2400" y="2771775"/>
            <a:ext cx="11887203" cy="39034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g34ce95635d6_0_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2400" y="152400"/>
            <a:ext cx="11887198" cy="14926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g34ce95635d6_0_2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72875" y="251029"/>
            <a:ext cx="4505325" cy="1295400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g34ce95635d6_0_25"/>
          <p:cNvSpPr/>
          <p:nvPr/>
        </p:nvSpPr>
        <p:spPr>
          <a:xfrm>
            <a:off x="2830200" y="1975550"/>
            <a:ext cx="6531600" cy="116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1700" b="1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Visit: https://bit.ly/m/EMFDistanceChallengeApp</a:t>
            </a:r>
            <a:endParaRPr sz="17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8" name="Google Shape;198;g34ce95635d6_0_25"/>
          <p:cNvSpPr txBox="1"/>
          <p:nvPr/>
        </p:nvSpPr>
        <p:spPr>
          <a:xfrm>
            <a:off x="6916994" y="560439"/>
            <a:ext cx="3377400" cy="84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en-US" sz="35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Download App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3522786027b_0_95"/>
          <p:cNvSpPr/>
          <p:nvPr/>
        </p:nvSpPr>
        <p:spPr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4" name="Google Shape;204;g3522786027b_0_9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2400" y="152400"/>
            <a:ext cx="11887198" cy="149265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g3522786027b_0_9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2875" y="251029"/>
            <a:ext cx="4505325" cy="1295400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g3522786027b_0_95"/>
          <p:cNvSpPr/>
          <p:nvPr/>
        </p:nvSpPr>
        <p:spPr>
          <a:xfrm>
            <a:off x="2692088" y="1912050"/>
            <a:ext cx="6531600" cy="116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1700" b="1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Visit: https://www.emfdistancechallenge.org/toolkit</a:t>
            </a:r>
            <a:endParaRPr sz="17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7" name="Google Shape;207;g3522786027b_0_95"/>
          <p:cNvSpPr txBox="1"/>
          <p:nvPr/>
        </p:nvSpPr>
        <p:spPr>
          <a:xfrm>
            <a:off x="6916994" y="560439"/>
            <a:ext cx="3377380" cy="8463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en-US" sz="35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Tool Kit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8" name="Google Shape;208;g3522786027b_0_9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725537" y="2359965"/>
            <a:ext cx="6860759" cy="432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5"/>
          <p:cNvSpPr/>
          <p:nvPr/>
        </p:nvSpPr>
        <p:spPr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4" name="Google Shape;214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2400" y="152400"/>
            <a:ext cx="11887198" cy="149265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2875" y="251029"/>
            <a:ext cx="4505325" cy="1295400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5"/>
          <p:cNvSpPr/>
          <p:nvPr/>
        </p:nvSpPr>
        <p:spPr>
          <a:xfrm>
            <a:off x="2692088" y="1912050"/>
            <a:ext cx="6531600" cy="116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17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p5"/>
          <p:cNvSpPr txBox="1"/>
          <p:nvPr/>
        </p:nvSpPr>
        <p:spPr>
          <a:xfrm>
            <a:off x="6916993" y="560439"/>
            <a:ext cx="4483509" cy="8463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en-US" sz="35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Host a Kick-Off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8" name="Google Shape;218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24978" y="2492700"/>
            <a:ext cx="4690205" cy="351765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9" name="Google Shape;219;p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505772" y="2492700"/>
            <a:ext cx="6253607" cy="35176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g34ce95635d6_0_34"/>
          <p:cNvSpPr/>
          <p:nvPr/>
        </p:nvSpPr>
        <p:spPr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5" name="Google Shape;225;g34ce95635d6_0_34" title="Screenshot 2025-04-14 at 1.17.52 PM.png"/>
          <p:cNvPicPr preferRelativeResize="0"/>
          <p:nvPr/>
        </p:nvPicPr>
        <p:blipFill rotWithShape="1">
          <a:blip r:embed="rId3">
            <a:alphaModFix/>
          </a:blip>
          <a:srcRect l="6007" t="9597" r="79885" b="11730"/>
          <a:stretch/>
        </p:blipFill>
        <p:spPr>
          <a:xfrm>
            <a:off x="810175" y="1984175"/>
            <a:ext cx="2496574" cy="45723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g34ce95635d6_0_3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2400" y="152400"/>
            <a:ext cx="11887198" cy="149265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g34ce95635d6_0_3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72875" y="251029"/>
            <a:ext cx="4505325" cy="1295400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g34ce95635d6_0_34"/>
          <p:cNvSpPr txBox="1"/>
          <p:nvPr/>
        </p:nvSpPr>
        <p:spPr>
          <a:xfrm>
            <a:off x="6917002" y="560450"/>
            <a:ext cx="4707600" cy="84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en-US" sz="35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Fitness Tracking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9" name="Google Shape;229;g34ce95635d6_0_34" title="Screenshot 2025-04-16 at 12.37.54 PM.png"/>
          <p:cNvPicPr preferRelativeResize="0"/>
          <p:nvPr/>
        </p:nvPicPr>
        <p:blipFill rotWithShape="1">
          <a:blip r:embed="rId6">
            <a:alphaModFix/>
          </a:blip>
          <a:srcRect t="4165" b="6998"/>
          <a:stretch/>
        </p:blipFill>
        <p:spPr>
          <a:xfrm>
            <a:off x="3214225" y="3268025"/>
            <a:ext cx="8580449" cy="3529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g34ce95635d6_0_34" title="Screenshot 2025-04-16 at 12.38.40 PM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214225" y="1802850"/>
            <a:ext cx="1257100" cy="120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g34ce95635d6_0_34" title="Screenshot 2025-04-16 at 12.39.19 PM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656775" y="1797450"/>
            <a:ext cx="2878440" cy="846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g34ce95635d6_0_34" title="Screenshot 2025-04-16 at 12.39.55 PM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7716688" y="1797447"/>
            <a:ext cx="1838735" cy="1318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g34ce95635d6_0_34" title="Screenshot 2025-04-16 at 12.39.40 PM.png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9868775" y="1940375"/>
            <a:ext cx="1544475" cy="1032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3522786027b_5_9"/>
          <p:cNvSpPr/>
          <p:nvPr/>
        </p:nvSpPr>
        <p:spPr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g3522786027b_5_9"/>
          <p:cNvSpPr/>
          <p:nvPr/>
        </p:nvSpPr>
        <p:spPr>
          <a:xfrm>
            <a:off x="296575" y="2103725"/>
            <a:ext cx="4505400" cy="318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1700" b="1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Visit: </a:t>
            </a:r>
            <a:r>
              <a:rPr lang="en-US" sz="1700" b="1" i="0" u="sng" strike="noStrike" cap="non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https://www.emfdistancechallenge.org/offline-donation</a:t>
            </a:r>
            <a:endParaRPr sz="17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17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700" b="1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Pledge a Gift via Company Match, Donor Advised Fund, Check (donations not via credit)</a:t>
            </a:r>
            <a:endParaRPr sz="17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700" b="1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Please use this form to record:</a:t>
            </a:r>
            <a:endParaRPr sz="17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7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365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F70"/>
              </a:buClr>
              <a:buSzPts val="1700"/>
              <a:buFont typeface="Arial"/>
              <a:buChar char="●"/>
            </a:pPr>
            <a:r>
              <a:rPr lang="en-US" sz="1700" b="1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A company match for a donation you already made</a:t>
            </a:r>
            <a:endParaRPr sz="17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365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F70"/>
              </a:buClr>
              <a:buSzPts val="1700"/>
              <a:buFont typeface="Arial"/>
              <a:buChar char="●"/>
            </a:pPr>
            <a:r>
              <a:rPr lang="en-US" sz="1700" b="1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A donation you would like to make via Donor Advised Fund / Charitable Fund, check, etc.</a:t>
            </a:r>
            <a:endParaRPr sz="17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17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0" name="Google Shape;240;g3522786027b_5_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2400" y="152400"/>
            <a:ext cx="11887198" cy="149265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g3522786027b_5_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72875" y="251029"/>
            <a:ext cx="4505325" cy="1295400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g3522786027b_5_9"/>
          <p:cNvSpPr txBox="1"/>
          <p:nvPr/>
        </p:nvSpPr>
        <p:spPr>
          <a:xfrm>
            <a:off x="6916994" y="560439"/>
            <a:ext cx="4203290" cy="8463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en-US" sz="35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Offline Donations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3" name="Google Shape;243;g3522786027b_5_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916481" y="2610465"/>
            <a:ext cx="5469273" cy="2868718"/>
          </a:xfrm>
          <a:prstGeom prst="rect">
            <a:avLst/>
          </a:prstGeom>
          <a:noFill/>
          <a:ln>
            <a:noFill/>
          </a:ln>
        </p:spPr>
      </p:pic>
      <p:sp>
        <p:nvSpPr>
          <p:cNvPr id="244" name="Google Shape;244;g3522786027b_5_9"/>
          <p:cNvSpPr/>
          <p:nvPr/>
        </p:nvSpPr>
        <p:spPr>
          <a:xfrm rot="-2700000">
            <a:off x="9226412" y="5548005"/>
            <a:ext cx="995324" cy="624941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" name="Google Shape;249;g3522786027b_0_1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2400" y="152400"/>
            <a:ext cx="11887198" cy="149265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g3522786027b_0_1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2875" y="251029"/>
            <a:ext cx="4505325" cy="1295400"/>
          </a:xfrm>
          <a:prstGeom prst="rect">
            <a:avLst/>
          </a:prstGeom>
          <a:noFill/>
          <a:ln>
            <a:noFill/>
          </a:ln>
        </p:spPr>
      </p:pic>
      <p:sp>
        <p:nvSpPr>
          <p:cNvPr id="251" name="Google Shape;251;g3522786027b_0_116"/>
          <p:cNvSpPr/>
          <p:nvPr/>
        </p:nvSpPr>
        <p:spPr>
          <a:xfrm>
            <a:off x="2692088" y="1912050"/>
            <a:ext cx="6531600" cy="116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17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2" name="Google Shape;252;g3522786027b_0_116"/>
          <p:cNvSpPr txBox="1"/>
          <p:nvPr/>
        </p:nvSpPr>
        <p:spPr>
          <a:xfrm>
            <a:off x="6916993" y="560439"/>
            <a:ext cx="4338369" cy="8463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en-US" sz="35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Warm-Up Parties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3" name="Google Shape;253;g3522786027b_0_1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8788" y="1814864"/>
            <a:ext cx="10998200" cy="457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" name="Google Shape;258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2400" y="152400"/>
            <a:ext cx="11887198" cy="149265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Google Shape;259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2875" y="251029"/>
            <a:ext cx="4505325" cy="1295400"/>
          </a:xfrm>
          <a:prstGeom prst="rect">
            <a:avLst/>
          </a:prstGeom>
          <a:noFill/>
          <a:ln>
            <a:noFill/>
          </a:ln>
        </p:spPr>
      </p:pic>
      <p:sp>
        <p:nvSpPr>
          <p:cNvPr id="260" name="Google Shape;260;p9"/>
          <p:cNvSpPr/>
          <p:nvPr/>
        </p:nvSpPr>
        <p:spPr>
          <a:xfrm>
            <a:off x="2692088" y="1912050"/>
            <a:ext cx="6531600" cy="116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1700" b="1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Visit: https://www.emfdistancechallenge.org/race-rewards</a:t>
            </a:r>
            <a:endParaRPr sz="17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1" name="Google Shape;261;p9"/>
          <p:cNvSpPr txBox="1"/>
          <p:nvPr/>
        </p:nvSpPr>
        <p:spPr>
          <a:xfrm>
            <a:off x="6916994" y="560439"/>
            <a:ext cx="3377380" cy="8463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en-US" sz="35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Race Rewards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2" name="Google Shape;262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095499" y="2311400"/>
            <a:ext cx="8001000" cy="4546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" name="Google Shape;267;g3522786027b_5_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2400" y="152400"/>
            <a:ext cx="11887198" cy="1492654"/>
          </a:xfrm>
          <a:prstGeom prst="rect">
            <a:avLst/>
          </a:prstGeom>
          <a:noFill/>
          <a:ln>
            <a:noFill/>
          </a:ln>
        </p:spPr>
      </p:pic>
      <p:pic>
        <p:nvPicPr>
          <p:cNvPr id="268" name="Google Shape;268;g3522786027b_5_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2875" y="251029"/>
            <a:ext cx="4505325" cy="1295400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Google Shape;269;g3522786027b_5_0"/>
          <p:cNvSpPr/>
          <p:nvPr/>
        </p:nvSpPr>
        <p:spPr>
          <a:xfrm>
            <a:off x="472874" y="1912050"/>
            <a:ext cx="11208000" cy="164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2600" b="1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Top distance and fundraising winners are invited to </a:t>
            </a:r>
            <a:endParaRPr sz="26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2600" b="1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EMF’s Impact Celebration </a:t>
            </a:r>
            <a:endParaRPr sz="26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2600" b="1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at the New York Stock Exchange on May 28!</a:t>
            </a:r>
            <a:endParaRPr sz="26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17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17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1700" b="1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0" name="Google Shape;270;g3522786027b_5_0" title="Screenshot 2025-04-14 at 2.05.04 PM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043464" y="3325125"/>
            <a:ext cx="6105060" cy="3388675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g3522786027b_5_0"/>
          <p:cNvSpPr txBox="1"/>
          <p:nvPr/>
        </p:nvSpPr>
        <p:spPr>
          <a:xfrm>
            <a:off x="6916994" y="560439"/>
            <a:ext cx="4454012" cy="8463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en-US" sz="35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Impact Celebration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12"/>
          <p:cNvSpPr/>
          <p:nvPr/>
        </p:nvSpPr>
        <p:spPr>
          <a:xfrm>
            <a:off x="2998350" y="541400"/>
            <a:ext cx="6195300" cy="79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4800" b="0" i="0" u="none" strike="noStrike" cap="none">
                <a:solidFill>
                  <a:srgbClr val="003F70"/>
                </a:solidFill>
                <a:latin typeface="Arial"/>
                <a:ea typeface="Arial"/>
                <a:cs typeface="Arial"/>
                <a:sym typeface="Arial"/>
              </a:rPr>
              <a:t>QUESTIONS?</a:t>
            </a:r>
            <a:endParaRPr sz="4800" b="0" i="0" u="none" strike="noStrike" cap="none">
              <a:solidFill>
                <a:srgbClr val="003F7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6" name="Google Shape;286;p12"/>
          <p:cNvSpPr/>
          <p:nvPr/>
        </p:nvSpPr>
        <p:spPr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7" name="Google Shape;287;p12"/>
          <p:cNvPicPr preferRelativeResize="0"/>
          <p:nvPr/>
        </p:nvPicPr>
        <p:blipFill rotWithShape="1">
          <a:blip r:embed="rId3">
            <a:alphaModFix/>
          </a:blip>
          <a:srcRect r="70785"/>
          <a:stretch/>
        </p:blipFill>
        <p:spPr>
          <a:xfrm>
            <a:off x="2455575" y="319325"/>
            <a:ext cx="1258699" cy="1240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1708150"/>
            <a:ext cx="12192000" cy="51498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630</Words>
  <Application>Microsoft Macintosh PowerPoint</Application>
  <PresentationFormat>Widescreen</PresentationFormat>
  <Paragraphs>63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Teschemacher, Eric</dc:creator>
  <cp:lastModifiedBy>Microsoft Office User</cp:lastModifiedBy>
  <cp:revision>2</cp:revision>
  <dcterms:modified xsi:type="dcterms:W3CDTF">2026-03-23T17:36:07Z</dcterms:modified>
</cp:coreProperties>
</file>